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3" r:id="rId5"/>
    <p:sldId id="257" r:id="rId6"/>
    <p:sldId id="261" r:id="rId7"/>
    <p:sldId id="266" r:id="rId8"/>
    <p:sldId id="267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543"/>
    <a:srgbClr val="284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C6EE-8493-4980-943D-D85496061BD9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B69C8-5C0A-4550-BC40-688095AFC07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780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1600" y="1994807"/>
            <a:ext cx="7963330" cy="1650547"/>
          </a:xfrm>
        </p:spPr>
        <p:txBody>
          <a:bodyPr anchor="b"/>
          <a:lstStyle>
            <a:lvl1pPr algn="ctr">
              <a:defRPr sz="6000">
                <a:latin typeface="Ubuntu Medium" panose="020B060403060203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70000" y="3752636"/>
            <a:ext cx="5689600" cy="1477055"/>
          </a:xfrm>
        </p:spPr>
        <p:txBody>
          <a:bodyPr/>
          <a:lstStyle>
            <a:lvl1pPr marL="0" indent="0" algn="ctr">
              <a:buNone/>
              <a:defRPr sz="2400">
                <a:latin typeface="Ubuntu" panose="020B05040306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9110" y="27770"/>
            <a:ext cx="7657240" cy="1658256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4445430" y="5903893"/>
            <a:ext cx="345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Centrum Doskonalenia Nauczycieli </a:t>
            </a:r>
            <a:b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</a:br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w Lesznie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ul. Chrobrego 15, 64-100 Leszno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tel. 65 529 90 62 / fax. 65 529 31 09</a:t>
            </a:r>
            <a:endParaRPr lang="pl-PL" sz="1400" dirty="0">
              <a:solidFill>
                <a:srgbClr val="152543"/>
              </a:solidFill>
              <a:latin typeface="Ubuntu Medium" panose="020B0604030602030204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8650" y="1171072"/>
            <a:ext cx="3315399" cy="475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6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Ubuntu Medium" panose="020B060403060203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2875"/>
          </a:xfrm>
        </p:spPr>
        <p:txBody>
          <a:bodyPr/>
          <a:lstStyle>
            <a:lvl1pPr>
              <a:defRPr>
                <a:latin typeface="Ubuntu" panose="020B0504030602030204" pitchFamily="34" charset="0"/>
              </a:defRPr>
            </a:lvl1pPr>
            <a:lvl2pPr>
              <a:defRPr>
                <a:latin typeface="Ubuntu" panose="020B0504030602030204" pitchFamily="34" charset="0"/>
              </a:defRPr>
            </a:lvl2pPr>
            <a:lvl3pPr>
              <a:defRPr>
                <a:latin typeface="Ubuntu" panose="020B0504030602030204" pitchFamily="34" charset="0"/>
              </a:defRPr>
            </a:lvl3pPr>
            <a:lvl4pPr>
              <a:defRPr>
                <a:latin typeface="Ubuntu" panose="020B0504030602030204" pitchFamily="34" charset="0"/>
              </a:defRPr>
            </a:lvl4pPr>
            <a:lvl5pPr>
              <a:defRPr>
                <a:latin typeface="Ubuntu" panose="020B0504030602030204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/>
          <a:srcRect l="16233" t="18753" r="15713" b="15015"/>
          <a:stretch/>
        </p:blipFill>
        <p:spPr>
          <a:xfrm>
            <a:off x="838200" y="5956299"/>
            <a:ext cx="4152900" cy="874693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7899400" y="5916593"/>
            <a:ext cx="345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Centrum Doskonalenia Nauczycieli </a:t>
            </a:r>
            <a:b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</a:br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w Lesznie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ul. Chrobrego 15, 64-100 Leszno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tel. 65 529 90 62 / fax. 65 529 31 09</a:t>
            </a:r>
            <a:endParaRPr lang="pl-PL" sz="1400" dirty="0">
              <a:solidFill>
                <a:srgbClr val="152543"/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17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9096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2"/>
          <a:srcRect l="16233" t="18753" r="15713" b="15015"/>
          <a:stretch/>
        </p:blipFill>
        <p:spPr>
          <a:xfrm>
            <a:off x="838200" y="5956299"/>
            <a:ext cx="4152900" cy="874693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7899400" y="5916593"/>
            <a:ext cx="345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Centrum Doskonalenia Nauczycieli </a:t>
            </a:r>
            <a:b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</a:br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w Lesznie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ul. Chrobrego 15, 64-100 Leszno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tel. 65 529 90 62 / fax. 65 529 31 09</a:t>
            </a:r>
            <a:endParaRPr lang="pl-PL" sz="1400" dirty="0">
              <a:solidFill>
                <a:srgbClr val="152543"/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660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355F-0C5E-4EC6-88E8-59041C9B5A3F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3D8A-650E-4926-A995-B2B0EAFF041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72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5760" y="1958231"/>
            <a:ext cx="8449056" cy="165054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Motywy literackie w szkole podstawowej cz. 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87105" y="3880652"/>
            <a:ext cx="5689600" cy="1477055"/>
          </a:xfrm>
        </p:spPr>
        <p:txBody>
          <a:bodyPr/>
          <a:lstStyle/>
          <a:p>
            <a:r>
              <a:rPr lang="pl-PL" b="1" dirty="0" smtClean="0"/>
              <a:t>-wybór-</a:t>
            </a:r>
          </a:p>
          <a:p>
            <a:r>
              <a:rPr lang="pl-PL" b="1" dirty="0" smtClean="0"/>
              <a:t>Elżbieta Marciniak- Krenz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18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 śmierci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Mitologia- </a:t>
            </a:r>
            <a:r>
              <a:rPr lang="pl-PL" dirty="0" smtClean="0"/>
              <a:t> starożytni Grecy utożsamiali śmierć ze synem Nocy, bratem Snu- </a:t>
            </a:r>
            <a:r>
              <a:rPr lang="pl-PL" dirty="0" err="1" smtClean="0"/>
              <a:t>Tanatosem</a:t>
            </a:r>
            <a:r>
              <a:rPr lang="pl-PL" dirty="0" smtClean="0"/>
              <a:t>. Według wierzeń pojawiał się niespodziewanie i odcinał konającemu pukiel włosów. Ludzie po śmierci trafiali do podziemnego królestwa boga </a:t>
            </a:r>
            <a:r>
              <a:rPr lang="pl-PL" dirty="0" err="1" smtClean="0"/>
              <a:t>Hadesa</a:t>
            </a:r>
            <a:r>
              <a:rPr lang="pl-PL" dirty="0" smtClean="0"/>
              <a:t> i jego żony Persefony. Przewoźnikiem dusz przez rzekę Styks był Charon, bram Hadesu strzegł trójgłowy pies Cerber. Zmarli trafiali na Pola Elizejskie- odpowiednik raju, albo do </a:t>
            </a:r>
            <a:r>
              <a:rPr lang="pl-PL" dirty="0" err="1" smtClean="0"/>
              <a:t>Tartaru</a:t>
            </a:r>
            <a:r>
              <a:rPr lang="pl-PL" dirty="0" smtClean="0"/>
              <a:t>- odpowiednik piekła.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 śmierci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Postacie mitologiczne: </a:t>
            </a:r>
          </a:p>
          <a:p>
            <a:r>
              <a:rPr lang="pl-PL" i="1" dirty="0" smtClean="0"/>
              <a:t>Syzyf</a:t>
            </a:r>
            <a:r>
              <a:rPr lang="pl-PL" dirty="0" smtClean="0"/>
              <a:t>- ,,syzyfowa praca”, </a:t>
            </a:r>
          </a:p>
          <a:p>
            <a:r>
              <a:rPr lang="pl-PL" i="1" dirty="0" smtClean="0"/>
              <a:t>Prometeus</a:t>
            </a:r>
            <a:r>
              <a:rPr lang="pl-PL" dirty="0" smtClean="0"/>
              <a:t>z- ,,prometejska postawa”, </a:t>
            </a:r>
          </a:p>
          <a:p>
            <a:r>
              <a:rPr lang="pl-PL" i="1" dirty="0" smtClean="0"/>
              <a:t>Demeter</a:t>
            </a:r>
            <a:r>
              <a:rPr lang="pl-PL" dirty="0" smtClean="0"/>
              <a:t>- matka cierpiąca po stracie córki Kory, </a:t>
            </a:r>
          </a:p>
          <a:p>
            <a:r>
              <a:rPr lang="pl-PL" i="1" dirty="0" smtClean="0"/>
              <a:t>Niobe</a:t>
            </a:r>
            <a:r>
              <a:rPr lang="pl-PL" dirty="0" smtClean="0"/>
              <a:t>- szczyciła się posiadaniem licznego potomstwa (7 synów i 7 córek), za pychę ukarana przez bogów śmiercią większości swojego potomstwa, </a:t>
            </a:r>
          </a:p>
          <a:p>
            <a:r>
              <a:rPr lang="pl-PL" i="1" dirty="0" smtClean="0"/>
              <a:t>Ikar</a:t>
            </a:r>
            <a:r>
              <a:rPr lang="pl-PL" dirty="0" smtClean="0"/>
              <a:t>- jego odważny lot i śmierć symbolizująca chęć wzniesienia się wysoko, nawet zbyt wysoko, </a:t>
            </a:r>
          </a:p>
          <a:p>
            <a:r>
              <a:rPr lang="pl-PL" i="1" dirty="0" smtClean="0"/>
              <a:t>Eurydyka</a:t>
            </a:r>
            <a:r>
              <a:rPr lang="pl-PL" dirty="0" smtClean="0"/>
              <a:t>- odnaleziona przez Orfeusza w Hadesie- odzyskana i utracona na zawsze.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 śmierci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J. Kochanowski </a:t>
            </a:r>
            <a:r>
              <a:rPr lang="pl-PL" i="1" dirty="0" smtClean="0"/>
              <a:t>Treny- </a:t>
            </a:r>
            <a:r>
              <a:rPr lang="pl-PL" dirty="0" smtClean="0"/>
              <a:t>śmierć córki poety, ból po stracie dziecka, kryzys światopoglądowy, poszukiwanie dziecka                              w pozagrobowych przestrzeniach ze starożytnej mitologii,             w Kosmosie, nawet w nicości. </a:t>
            </a:r>
          </a:p>
          <a:p>
            <a:r>
              <a:rPr lang="pl-PL" dirty="0" smtClean="0"/>
              <a:t>B. Leśmian </a:t>
            </a:r>
            <a:r>
              <a:rPr lang="pl-PL" i="1" dirty="0" smtClean="0"/>
              <a:t>Urszula Kochanowska- </a:t>
            </a:r>
            <a:r>
              <a:rPr lang="pl-PL" dirty="0" smtClean="0"/>
              <a:t>nawiązanie do XIX trenu    J. Kochanowskiego- </a:t>
            </a:r>
            <a:r>
              <a:rPr lang="pl-PL" i="1" dirty="0" smtClean="0"/>
              <a:t>Sen</a:t>
            </a:r>
            <a:r>
              <a:rPr lang="pl-PL" dirty="0" smtClean="0"/>
              <a:t>. Leśmian oddaje głos Urszulce, która relacjonuje pierwsze chwile po przybyciu do nieba</a:t>
            </a:r>
            <a:r>
              <a:rPr lang="pl-PL" i="1" dirty="0" smtClean="0"/>
              <a:t>;</a:t>
            </a:r>
            <a:r>
              <a:rPr lang="pl-PL" dirty="0" smtClean="0"/>
              <a:t> czuje się tam zagubiona i wystraszona, tęskni za domem w </a:t>
            </a:r>
            <a:r>
              <a:rPr lang="pl-PL" dirty="0" err="1" smtClean="0"/>
              <a:t>Czarnolesie</a:t>
            </a:r>
            <a:r>
              <a:rPr lang="pl-PL" dirty="0" smtClean="0"/>
              <a:t>   i rodzicami, nie potrafi się odnaleźć, mimo że trafiła do nieba.</a:t>
            </a:r>
          </a:p>
          <a:p>
            <a:pPr>
              <a:buNone/>
            </a:pPr>
            <a:r>
              <a:rPr lang="pl-PL" dirty="0" smtClean="0"/>
              <a:t>            </a:t>
            </a:r>
            <a:endParaRPr lang="pl-PL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 śmierci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A. Mickiewicz </a:t>
            </a:r>
            <a:r>
              <a:rPr lang="pl-PL" i="1" dirty="0" smtClean="0"/>
              <a:t>Dziady</a:t>
            </a:r>
            <a:r>
              <a:rPr lang="pl-PL" dirty="0" smtClean="0"/>
              <a:t> </a:t>
            </a:r>
            <a:r>
              <a:rPr lang="pl-PL" i="1" dirty="0" err="1" smtClean="0"/>
              <a:t>cz.II</a:t>
            </a:r>
            <a:r>
              <a:rPr lang="pl-PL" dirty="0" smtClean="0"/>
              <a:t>- dusze zmarłych muszą odpokutować swoje winy i zrozumieć błędy, jakie popełniły za życia.</a:t>
            </a:r>
          </a:p>
          <a:p>
            <a:r>
              <a:rPr lang="pl-PL" dirty="0" smtClean="0"/>
              <a:t>H. Sienkiewicz </a:t>
            </a:r>
            <a:r>
              <a:rPr lang="pl-PL" i="1" dirty="0" smtClean="0"/>
              <a:t>Krzyżacy</a:t>
            </a:r>
            <a:r>
              <a:rPr lang="pl-PL" dirty="0" smtClean="0"/>
              <a:t> –tragiczna śmierć żony Juranda ze Spychowa podczas ataku Krzyżaków na bezbronny dwór; porwanie  i śmierć córki Danusi.</a:t>
            </a:r>
          </a:p>
          <a:p>
            <a:r>
              <a:rPr lang="pl-PL" dirty="0" smtClean="0"/>
              <a:t>H. Sienkiewicz </a:t>
            </a:r>
            <a:r>
              <a:rPr lang="pl-PL" i="1" dirty="0" smtClean="0"/>
              <a:t>Quo </a:t>
            </a:r>
            <a:r>
              <a:rPr lang="pl-PL" i="1" dirty="0" err="1" smtClean="0"/>
              <a:t>vadis</a:t>
            </a:r>
            <a:r>
              <a:rPr lang="pl-PL" i="1" dirty="0" smtClean="0"/>
              <a:t> – męczeńska śmierć chrześcijan podczas igrzysk urządzonych przez Nerona- zaskakująca i niezrozumiała dla mieszkańców Rzymu. Wyznawcy Chrystusa umierają cicho                i pokornie, bez strachu, z uśmiechem na twarzach, widząc w śmierci możliwość wiecznego szczęścia.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384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 śmierci (patriotyzm)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17073"/>
            <a:ext cx="10515600" cy="4261427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r>
              <a:rPr lang="pl-PL" dirty="0" smtClean="0"/>
              <a:t>A. Mickiewicz </a:t>
            </a:r>
            <a:r>
              <a:rPr lang="pl-PL" i="1" dirty="0" smtClean="0"/>
              <a:t>Śmierć Pułkownika- </a:t>
            </a:r>
            <a:r>
              <a:rPr lang="pl-PL" dirty="0" smtClean="0"/>
              <a:t>walka o niepodległość           i udział w niej kobiet; bohaterka Emilia Plater umiera w chwale   i sławie, gotowa poświęcić życie za najwyższą wartość jaką jest ojczyzna.</a:t>
            </a:r>
          </a:p>
          <a:p>
            <a:r>
              <a:rPr lang="pl-PL" dirty="0" smtClean="0"/>
              <a:t>A. Mickiewicz </a:t>
            </a:r>
            <a:r>
              <a:rPr lang="pl-PL" i="1" dirty="0" smtClean="0"/>
              <a:t>Reduta Ordona-</a:t>
            </a:r>
            <a:r>
              <a:rPr lang="pl-PL" dirty="0" smtClean="0"/>
              <a:t>Julian Konstanty Ordon, dowódca artylerii, nie waha się poświęcić życia w słusznej sprawie, jaką jest wolność ojczyzny. Ginie razem z rosyjskimi żołnierzami, których postanowił za wszelką cenę nie dopuścić do obalonego szańca. (W rzeczywistości wiemy, że przeżył)</a:t>
            </a:r>
          </a:p>
          <a:p>
            <a:endParaRPr lang="pl-PL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 śmierci (patriotyzm)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Aleksander Kamiński </a:t>
            </a:r>
            <a:r>
              <a:rPr lang="pl-PL" i="1" dirty="0" smtClean="0"/>
              <a:t>Kamienie na szaniec</a:t>
            </a:r>
            <a:r>
              <a:rPr lang="pl-PL" dirty="0" smtClean="0"/>
              <a:t>- Rudy, Alek, Zośka    i ich koledzy podejmują w czasie II wojny światowej walkę, aby zachować ludzką godność i tożsamość narodową. Swoją działalność konspiracyjną traktują jak zwykły obowiązek. Podczas ciągłego zagrożenia i prowadzonej walki kształtują się ich charaktery, nauczyli się tłumić ludzki strach i ból; pokazali siłę przyjaźni i jak można ,, pięknie umierać i pięknie żyć”.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uwagę!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70000" y="4145974"/>
            <a:ext cx="5689600" cy="1083718"/>
          </a:xfrm>
        </p:spPr>
        <p:txBody>
          <a:bodyPr>
            <a:normAutofit/>
          </a:bodyPr>
          <a:lstStyle/>
          <a:p>
            <a:r>
              <a:rPr lang="pl-PL" sz="1200" dirty="0" smtClean="0"/>
              <a:t>Elżbieta Marciniak- Krenz</a:t>
            </a:r>
          </a:p>
          <a:p>
            <a:r>
              <a:rPr lang="pl-PL" sz="1200" dirty="0" smtClean="0"/>
              <a:t>nauczyciel doradca metodyczny</a:t>
            </a:r>
          </a:p>
          <a:p>
            <a:r>
              <a:rPr lang="pl-PL" sz="1200" dirty="0" smtClean="0"/>
              <a:t>w zakresie języka polskiego          </a:t>
            </a:r>
            <a:endParaRPr lang="pl-PL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9CDDB4AA-6618-4A3E-B821-48ED8192C586}" vid="{5937A9D2-F7E2-4020-A379-60DC4B2543B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szablon-1</Template>
  <TotalTime>192</TotalTime>
  <Words>510</Words>
  <Application>Microsoft Office PowerPoint</Application>
  <PresentationFormat>Panoramiczny</PresentationFormat>
  <Paragraphs>31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Ubuntu</vt:lpstr>
      <vt:lpstr>Ubuntu Medium</vt:lpstr>
      <vt:lpstr>Motyw pakietu Office</vt:lpstr>
      <vt:lpstr>Motywy literackie w szkole podstawowej cz. II</vt:lpstr>
      <vt:lpstr>Motyw śmierci</vt:lpstr>
      <vt:lpstr>Motyw śmierci</vt:lpstr>
      <vt:lpstr>Motyw śmierci</vt:lpstr>
      <vt:lpstr>Motyw śmierci</vt:lpstr>
      <vt:lpstr>Motyw śmierci (patriotyzm)</vt:lpstr>
      <vt:lpstr>Motyw śmierci (patriotyzm)</vt:lpstr>
      <vt:lpstr>Dziękuję za uwagę!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Dylak</dc:creator>
  <cp:lastModifiedBy>Anna Dylak</cp:lastModifiedBy>
  <cp:revision>22</cp:revision>
  <dcterms:created xsi:type="dcterms:W3CDTF">2018-10-24T11:42:56Z</dcterms:created>
  <dcterms:modified xsi:type="dcterms:W3CDTF">2020-10-07T10:14:39Z</dcterms:modified>
</cp:coreProperties>
</file>